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9"/>
  </p:notesMasterIdLst>
  <p:sldIdLst>
    <p:sldId id="256" r:id="rId2"/>
    <p:sldId id="303" r:id="rId3"/>
    <p:sldId id="304" r:id="rId4"/>
    <p:sldId id="305" r:id="rId5"/>
    <p:sldId id="298" r:id="rId6"/>
    <p:sldId id="306" r:id="rId7"/>
    <p:sldId id="312" r:id="rId8"/>
    <p:sldId id="311" r:id="rId9"/>
    <p:sldId id="313" r:id="rId10"/>
    <p:sldId id="315" r:id="rId11"/>
    <p:sldId id="314" r:id="rId12"/>
    <p:sldId id="309" r:id="rId13"/>
    <p:sldId id="316" r:id="rId14"/>
    <p:sldId id="318" r:id="rId15"/>
    <p:sldId id="317" r:id="rId16"/>
    <p:sldId id="310" r:id="rId17"/>
    <p:sldId id="266" r:id="rId18"/>
  </p:sldIdLst>
  <p:sldSz cx="18288000" cy="10287000"/>
  <p:notesSz cx="6858000" cy="9144000"/>
  <p:embeddedFontLst>
    <p:embeddedFont>
      <p:font typeface="Libre Baskerville" panose="02000000000000000000" pitchFamily="2" charset="0"/>
      <p:regular r:id="rId20"/>
      <p:bold r:id="rId21"/>
      <p:italic r:id="rId22"/>
    </p:embeddedFont>
    <p:embeddedFont>
      <p:font typeface="Public Sans" pitchFamily="2" charset="77"/>
      <p:regular r:id="rId23"/>
    </p:embeddedFont>
    <p:embeddedFont>
      <p:font typeface="Public Sans Bold" pitchFamily="2" charset="77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625" autoAdjust="0"/>
    <p:restoredTop sz="94694" autoAdjust="0"/>
  </p:normalViewPr>
  <p:slideViewPr>
    <p:cSldViewPr>
      <p:cViewPr varScale="1">
        <p:scale>
          <a:sx n="80" d="100"/>
          <a:sy n="80" d="100"/>
        </p:scale>
        <p:origin x="344" y="22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TW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3E44DA-4143-FE42-AA0C-A8FE7D94754A}" type="datetimeFigureOut">
              <a:rPr lang="en-TW" smtClean="0"/>
              <a:t>4/24/25</a:t>
            </a:fld>
            <a:endParaRPr lang="en-TW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TW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TW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283C4D-AEE7-CC46-8726-F1DF08599A08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7663960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6573" t="-105158" b="-90972"/>
            </a:stretch>
          </a:blipFill>
        </p:spPr>
        <p:txBody>
          <a:bodyPr/>
          <a:lstStyle/>
          <a:p>
            <a:endParaRPr lang="en-TW"/>
          </a:p>
        </p:txBody>
      </p:sp>
      <p:grpSp>
        <p:nvGrpSpPr>
          <p:cNvPr id="3" name="Group 3"/>
          <p:cNvGrpSpPr/>
          <p:nvPr/>
        </p:nvGrpSpPr>
        <p:grpSpPr>
          <a:xfrm>
            <a:off x="17010927" y="4743371"/>
            <a:ext cx="1277073" cy="800257"/>
            <a:chOff x="0" y="0"/>
            <a:chExt cx="1702765" cy="1067010"/>
          </a:xfrm>
        </p:grpSpPr>
        <p:sp>
          <p:nvSpPr>
            <p:cNvPr id="4" name="AutoShape 4"/>
            <p:cNvSpPr/>
            <p:nvPr/>
          </p:nvSpPr>
          <p:spPr>
            <a:xfrm>
              <a:off x="0" y="0"/>
              <a:ext cx="1702765" cy="1067010"/>
            </a:xfrm>
            <a:prstGeom prst="rect">
              <a:avLst/>
            </a:prstGeom>
            <a:solidFill>
              <a:srgbClr val="A19C95"/>
            </a:solidFill>
          </p:spPr>
          <p:txBody>
            <a:bodyPr/>
            <a:lstStyle/>
            <a:p>
              <a:endParaRPr lang="en-TW"/>
            </a:p>
          </p:txBody>
        </p:sp>
        <p:sp>
          <p:nvSpPr>
            <p:cNvPr id="5" name="Freeform 5"/>
            <p:cNvSpPr/>
            <p:nvPr/>
          </p:nvSpPr>
          <p:spPr>
            <a:xfrm>
              <a:off x="492840" y="375094"/>
              <a:ext cx="717085" cy="316821"/>
            </a:xfrm>
            <a:custGeom>
              <a:avLst/>
              <a:gdLst/>
              <a:ahLst/>
              <a:cxnLst/>
              <a:rect l="l" t="t" r="r" b="b"/>
              <a:pathLst>
                <a:path w="717085" h="316821">
                  <a:moveTo>
                    <a:pt x="0" y="0"/>
                  </a:moveTo>
                  <a:lnTo>
                    <a:pt x="717085" y="0"/>
                  </a:lnTo>
                  <a:lnTo>
                    <a:pt x="717085" y="316821"/>
                  </a:lnTo>
                  <a:lnTo>
                    <a:pt x="0" y="3168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TW"/>
            </a:p>
          </p:txBody>
        </p:sp>
      </p:grpSp>
      <p:sp>
        <p:nvSpPr>
          <p:cNvPr id="6" name="Freeform 6"/>
          <p:cNvSpPr/>
          <p:nvPr/>
        </p:nvSpPr>
        <p:spPr>
          <a:xfrm>
            <a:off x="0" y="0"/>
            <a:ext cx="20574000" cy="10287000"/>
          </a:xfrm>
          <a:custGeom>
            <a:avLst/>
            <a:gdLst/>
            <a:ahLst/>
            <a:cxnLst/>
            <a:rect l="l" t="t" r="r" b="b"/>
            <a:pathLst>
              <a:path w="20574000" h="10287000">
                <a:moveTo>
                  <a:pt x="0" y="0"/>
                </a:moveTo>
                <a:lnTo>
                  <a:pt x="20574000" y="0"/>
                </a:lnTo>
                <a:lnTo>
                  <a:pt x="20574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89000"/>
            </a:blip>
            <a:stretch>
              <a:fillRect/>
            </a:stretch>
          </a:blipFill>
        </p:spPr>
        <p:txBody>
          <a:bodyPr/>
          <a:lstStyle/>
          <a:p>
            <a:endParaRPr lang="en-TW"/>
          </a:p>
        </p:txBody>
      </p:sp>
      <p:grpSp>
        <p:nvGrpSpPr>
          <p:cNvPr id="7" name="Group 7"/>
          <p:cNvGrpSpPr/>
          <p:nvPr/>
        </p:nvGrpSpPr>
        <p:grpSpPr>
          <a:xfrm>
            <a:off x="1028700" y="1028012"/>
            <a:ext cx="666538" cy="667915"/>
            <a:chOff x="0" y="0"/>
            <a:chExt cx="888718" cy="890554"/>
          </a:xfrm>
        </p:grpSpPr>
        <p:grpSp>
          <p:nvGrpSpPr>
            <p:cNvPr id="8" name="Group 8"/>
            <p:cNvGrpSpPr/>
            <p:nvPr/>
          </p:nvGrpSpPr>
          <p:grpSpPr>
            <a:xfrm>
              <a:off x="0" y="0"/>
              <a:ext cx="888718" cy="890554"/>
              <a:chOff x="0" y="0"/>
              <a:chExt cx="6350000" cy="6363118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6350000" cy="6363118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63118">
                    <a:moveTo>
                      <a:pt x="3175000" y="0"/>
                    </a:moveTo>
                    <a:cubicBezTo>
                      <a:pt x="1421496" y="0"/>
                      <a:pt x="0" y="1424433"/>
                      <a:pt x="0" y="3181559"/>
                    </a:cubicBezTo>
                    <a:cubicBezTo>
                      <a:pt x="0" y="4938686"/>
                      <a:pt x="1421496" y="6363118"/>
                      <a:pt x="3175000" y="6363118"/>
                    </a:cubicBezTo>
                    <a:cubicBezTo>
                      <a:pt x="4928504" y="6363118"/>
                      <a:pt x="6350000" y="4938686"/>
                      <a:pt x="6350000" y="3181559"/>
                    </a:cubicBezTo>
                    <a:cubicBezTo>
                      <a:pt x="6350000" y="1424433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A19C95"/>
              </a:solidFill>
            </p:spPr>
            <p:txBody>
              <a:bodyPr/>
              <a:lstStyle/>
              <a:p>
                <a:endParaRPr lang="en-TW"/>
              </a:p>
            </p:txBody>
          </p:sp>
        </p:grpSp>
        <p:sp>
          <p:nvSpPr>
            <p:cNvPr id="10" name="TextBox 10"/>
            <p:cNvSpPr txBox="1"/>
            <p:nvPr/>
          </p:nvSpPr>
          <p:spPr>
            <a:xfrm>
              <a:off x="149976" y="244812"/>
              <a:ext cx="581866" cy="3914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55"/>
                </a:lnSpc>
              </a:pPr>
              <a:r>
                <a:rPr lang="en-US" sz="1879" b="1" spc="-37">
                  <a:solidFill>
                    <a:srgbClr val="FFFFFF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V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695238" y="2930515"/>
            <a:ext cx="11959530" cy="5226226"/>
            <a:chOff x="0" y="0"/>
            <a:chExt cx="15946039" cy="6968302"/>
          </a:xfrm>
        </p:grpSpPr>
        <p:sp>
          <p:nvSpPr>
            <p:cNvPr id="12" name="TextBox 12"/>
            <p:cNvSpPr txBox="1"/>
            <p:nvPr/>
          </p:nvSpPr>
          <p:spPr>
            <a:xfrm>
              <a:off x="0" y="-9525"/>
              <a:ext cx="15946039" cy="54957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6200"/>
                </a:lnSpc>
              </a:pPr>
              <a:r>
                <a:rPr lang="en-US" sz="13500" spc="-270" dirty="0">
                  <a:solidFill>
                    <a:srgbClr val="FFFFFF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My Weekly</a:t>
              </a:r>
            </a:p>
            <a:p>
              <a:pPr algn="l">
                <a:lnSpc>
                  <a:spcPts val="16200"/>
                </a:lnSpc>
              </a:pPr>
              <a:r>
                <a:rPr lang="en-US" sz="13500" spc="-270" dirty="0">
                  <a:solidFill>
                    <a:srgbClr val="A19C95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Updates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6336017"/>
              <a:ext cx="15946039" cy="6322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919"/>
                </a:lnSpc>
              </a:pPr>
              <a:r>
                <a:rPr lang="en-US" sz="2800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Song-Ze, Yu </a:t>
              </a:r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4205740" y="1117494"/>
            <a:ext cx="3053560" cy="3282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2000" b="1" spc="20" dirty="0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Apr 10, 2025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BC23EC5-503F-5209-D8FB-D08963ED4C33}"/>
              </a:ext>
            </a:extLst>
          </p:cNvPr>
          <p:cNvSpPr txBox="1"/>
          <p:nvPr/>
        </p:nvSpPr>
        <p:spPr>
          <a:xfrm>
            <a:off x="-152400" y="731103"/>
            <a:ext cx="18288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800" b="1" u="sng" dirty="0">
                <a:solidFill>
                  <a:srgbClr val="0E0E0E"/>
                </a:solidFill>
                <a:latin typeface="STSong" panose="02010600040101010101" pitchFamily="2" charset="-122"/>
                <a:ea typeface="STSong" panose="02010600040101010101" pitchFamily="2" charset="-122"/>
              </a:rPr>
              <a:t>Experiment 1: Single band sweep -12~+12dB (1dB as a unit)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824FFC-5B9A-8D8D-BE7A-F531255580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9221" y="3009900"/>
            <a:ext cx="7244757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0797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5AE3577-08F8-046C-9F5E-B9127EA98F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683" y="571500"/>
            <a:ext cx="16936633" cy="5257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424D632-8C76-4A7E-84DE-E462C7346A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682" y="6210300"/>
            <a:ext cx="14945317" cy="1730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9241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713CCE-1862-988B-4E27-2E0356BD8C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FB7882F-3CA0-8125-9D52-839D9036347F}"/>
              </a:ext>
            </a:extLst>
          </p:cNvPr>
          <p:cNvSpPr txBox="1"/>
          <p:nvPr/>
        </p:nvSpPr>
        <p:spPr>
          <a:xfrm>
            <a:off x="-152400" y="731103"/>
            <a:ext cx="18288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800" b="1" u="sng" dirty="0">
                <a:solidFill>
                  <a:srgbClr val="0E0E0E"/>
                </a:solidFill>
                <a:latin typeface="STSong" panose="02010600040101010101" pitchFamily="2" charset="-122"/>
                <a:ea typeface="STSong" panose="02010600040101010101" pitchFamily="2" charset="-122"/>
              </a:rPr>
              <a:t>Baseline Model implementation (Regression)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4D24719-BAD5-2EDC-D74B-FBDAC316E3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300" y="4269200"/>
            <a:ext cx="15773400" cy="517272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A5E7543-FD0E-F990-EF26-35DA5AAE06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7350" y="1889756"/>
            <a:ext cx="4508500" cy="212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9615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595043-50CF-33D4-8ABE-02DEBE5D73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90A9CD7-12C7-32C3-2432-F8ED59E44C4F}"/>
              </a:ext>
            </a:extLst>
          </p:cNvPr>
          <p:cNvSpPr txBox="1"/>
          <p:nvPr/>
        </p:nvSpPr>
        <p:spPr>
          <a:xfrm>
            <a:off x="-152400" y="731103"/>
            <a:ext cx="18288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800" b="1" u="sng" dirty="0">
                <a:solidFill>
                  <a:srgbClr val="0E0E0E"/>
                </a:solidFill>
                <a:latin typeface="STSong" panose="02010600040101010101" pitchFamily="2" charset="-122"/>
                <a:ea typeface="STSong" panose="02010600040101010101" pitchFamily="2" charset="-122"/>
              </a:rPr>
              <a:t>Experiment 2: Single band sweep -12~+12dB (4dB as a unit)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53905E-4A50-A291-993B-5698333D71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9220" y="5143500"/>
            <a:ext cx="7244757" cy="42672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0BE4FBD-553B-314E-4F5B-76D4CE55FD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3883" y="1943100"/>
            <a:ext cx="10840234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089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8D12518-7FB8-12A0-1315-A62E384307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3727" y="495300"/>
            <a:ext cx="10769108" cy="351754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C10867C-F1AF-1D0A-6C8E-9B3F98C070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1016352"/>
            <a:ext cx="5003800" cy="2108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2EE2D64-CF25-E5CF-A9A6-FF6C806B71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5356716"/>
            <a:ext cx="7620000" cy="23241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E823C2F-5D21-6511-AB0B-CCA4AA73DB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3477" y="4956314"/>
            <a:ext cx="11215035" cy="365097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19AB9BA-97F1-DDE3-4C92-91BA8D474A47}"/>
              </a:ext>
            </a:extLst>
          </p:cNvPr>
          <p:cNvSpPr txBox="1"/>
          <p:nvPr/>
        </p:nvSpPr>
        <p:spPr>
          <a:xfrm>
            <a:off x="38100" y="9234391"/>
            <a:ext cx="182118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u="sng" dirty="0">
                <a:solidFill>
                  <a:srgbClr val="0E0E0E"/>
                </a:solidFill>
                <a:latin typeface="STSong" panose="02010600040101010101" pitchFamily="2" charset="-122"/>
                <a:ea typeface="STSong" panose="02010600040101010101" pitchFamily="2" charset="-122"/>
              </a:rPr>
              <a:t>Concludes: We don’t need to actually run this small unit, and also the model learns good not only mapping the answer.  </a:t>
            </a:r>
          </a:p>
        </p:txBody>
      </p:sp>
    </p:spTree>
    <p:extLst>
      <p:ext uri="{BB962C8B-B14F-4D97-AF65-F5344CB8AC3E}">
        <p14:creationId xmlns:p14="http://schemas.microsoft.com/office/powerpoint/2010/main" val="41211758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89C6CF-A356-344C-DF77-AA7F8C9967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862304F-4577-13C2-943F-1295C371B4BB}"/>
              </a:ext>
            </a:extLst>
          </p:cNvPr>
          <p:cNvSpPr txBox="1"/>
          <p:nvPr/>
        </p:nvSpPr>
        <p:spPr>
          <a:xfrm>
            <a:off x="-152400" y="731103"/>
            <a:ext cx="18288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800" b="1" u="sng" dirty="0">
                <a:solidFill>
                  <a:srgbClr val="0E0E0E"/>
                </a:solidFill>
                <a:latin typeface="STSong" panose="02010600040101010101" pitchFamily="2" charset="-122"/>
                <a:ea typeface="STSong" panose="02010600040101010101" pitchFamily="2" charset="-122"/>
              </a:rPr>
              <a:t>Experiment 3: Multi band sweep -12~+12dB (1dB as a unit)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94D587-5271-C2EC-5470-8D39014EEF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9221" y="3009900"/>
            <a:ext cx="7244757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8401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2169B5-9F2E-6D93-73D1-52D925B30E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ECFEEA7-7841-F33C-3BCA-BBE2C4B76E60}"/>
              </a:ext>
            </a:extLst>
          </p:cNvPr>
          <p:cNvSpPr txBox="1"/>
          <p:nvPr/>
        </p:nvSpPr>
        <p:spPr>
          <a:xfrm>
            <a:off x="-152400" y="731103"/>
            <a:ext cx="18288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800" b="1" u="sng" dirty="0">
                <a:solidFill>
                  <a:srgbClr val="0E0E0E"/>
                </a:solidFill>
                <a:latin typeface="STSong" panose="02010600040101010101" pitchFamily="2" charset="-122"/>
                <a:ea typeface="STSong" panose="02010600040101010101" pitchFamily="2" charset="-122"/>
              </a:rPr>
              <a:t>Progress: Model implementation (Classification)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F19756-B050-A834-23CA-FA4EAB6A8B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7200" y="2324100"/>
            <a:ext cx="8967169" cy="701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799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851" b="-13370"/>
            </a:stretch>
          </a:blipFill>
        </p:spPr>
        <p:txBody>
          <a:bodyPr/>
          <a:lstStyle/>
          <a:p>
            <a:endParaRPr lang="en-TW"/>
          </a:p>
        </p:txBody>
      </p:sp>
      <p:grpSp>
        <p:nvGrpSpPr>
          <p:cNvPr id="3" name="Group 3"/>
          <p:cNvGrpSpPr/>
          <p:nvPr/>
        </p:nvGrpSpPr>
        <p:grpSpPr>
          <a:xfrm>
            <a:off x="8810731" y="1028013"/>
            <a:ext cx="666538" cy="667911"/>
            <a:chOff x="0" y="0"/>
            <a:chExt cx="888718" cy="890549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888718" cy="890549"/>
              <a:chOff x="0" y="0"/>
              <a:chExt cx="6350000" cy="6363081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350000" cy="6363081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63081">
                    <a:moveTo>
                      <a:pt x="3175000" y="0"/>
                    </a:moveTo>
                    <a:cubicBezTo>
                      <a:pt x="1421496" y="0"/>
                      <a:pt x="0" y="1424424"/>
                      <a:pt x="0" y="3181540"/>
                    </a:cubicBezTo>
                    <a:cubicBezTo>
                      <a:pt x="0" y="4938657"/>
                      <a:pt x="1421496" y="6363081"/>
                      <a:pt x="3175000" y="6363081"/>
                    </a:cubicBezTo>
                    <a:cubicBezTo>
                      <a:pt x="4928504" y="6363081"/>
                      <a:pt x="6350000" y="4938657"/>
                      <a:pt x="6350000" y="3181540"/>
                    </a:cubicBezTo>
                    <a:cubicBezTo>
                      <a:pt x="6350000" y="1424424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A19C95"/>
              </a:solidFill>
            </p:spPr>
            <p:txBody>
              <a:bodyPr/>
              <a:lstStyle/>
              <a:p>
                <a:endParaRPr lang="en-TW"/>
              </a:p>
            </p:txBody>
          </p:sp>
        </p:grpSp>
        <p:sp>
          <p:nvSpPr>
            <p:cNvPr id="6" name="TextBox 6"/>
            <p:cNvSpPr txBox="1"/>
            <p:nvPr/>
          </p:nvSpPr>
          <p:spPr>
            <a:xfrm>
              <a:off x="149976" y="244812"/>
              <a:ext cx="581866" cy="3914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55"/>
                </a:lnSpc>
              </a:pPr>
              <a:r>
                <a:rPr lang="en-US" sz="1879" b="1" spc="-37">
                  <a:solidFill>
                    <a:srgbClr val="FFFFFF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V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3642114" y="4081802"/>
            <a:ext cx="11003773" cy="3818635"/>
            <a:chOff x="0" y="0"/>
            <a:chExt cx="14671697" cy="5091513"/>
          </a:xfrm>
        </p:grpSpPr>
        <p:sp>
          <p:nvSpPr>
            <p:cNvPr id="8" name="AutoShape 8"/>
            <p:cNvSpPr/>
            <p:nvPr/>
          </p:nvSpPr>
          <p:spPr>
            <a:xfrm>
              <a:off x="619125" y="3650675"/>
              <a:ext cx="13433447" cy="12700"/>
            </a:xfrm>
            <a:prstGeom prst="rect">
              <a:avLst/>
            </a:prstGeom>
            <a:solidFill>
              <a:srgbClr val="FFFFFF"/>
            </a:solidFill>
          </p:spPr>
          <p:txBody>
            <a:bodyPr/>
            <a:lstStyle/>
            <a:p>
              <a:endParaRPr lang="en-TW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9525"/>
              <a:ext cx="14671697" cy="28415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6800"/>
                </a:lnSpc>
                <a:spcBef>
                  <a:spcPct val="0"/>
                </a:spcBef>
              </a:pPr>
              <a:r>
                <a:rPr lang="en-US" sz="14000">
                  <a:solidFill>
                    <a:srgbClr val="FFFFFF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Thank you!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4405786"/>
              <a:ext cx="14671697" cy="6857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2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Now, what’s next?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6DBBB41-D84A-B696-01AF-EBA2D00206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56" y="1957891"/>
            <a:ext cx="18067087" cy="6371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1288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34DFE56-2CA6-4213-CA63-4B8D4626A937}"/>
              </a:ext>
            </a:extLst>
          </p:cNvPr>
          <p:cNvSpPr txBox="1"/>
          <p:nvPr/>
        </p:nvSpPr>
        <p:spPr>
          <a:xfrm>
            <a:off x="1028700" y="2781300"/>
            <a:ext cx="16230600" cy="49481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600" dirty="0">
                <a:latin typeface="STSong" panose="02010600040101010101" pitchFamily="2" charset="-122"/>
                <a:ea typeface="STSong" panose="02010600040101010101" pitchFamily="2" charset="-122"/>
              </a:rPr>
              <a:t>	1. Dataset making</a:t>
            </a:r>
          </a:p>
          <a:p>
            <a:pPr>
              <a:lnSpc>
                <a:spcPct val="150000"/>
              </a:lnSpc>
            </a:pPr>
            <a:r>
              <a:rPr lang="en-US" sz="3600" dirty="0">
                <a:latin typeface="STSong" panose="02010600040101010101" pitchFamily="2" charset="-122"/>
                <a:ea typeface="STSong" panose="02010600040101010101" pitchFamily="2" charset="-122"/>
              </a:rPr>
              <a:t>	2. Extract features (e.g., spectral centroid, MFCC): </a:t>
            </a:r>
            <a:r>
              <a:rPr lang="en-US" sz="3200" dirty="0">
                <a:solidFill>
                  <a:srgbClr val="A19C95"/>
                </a:solidFill>
                <a:latin typeface="STSong" panose="02010600040101010101" pitchFamily="2" charset="-122"/>
                <a:ea typeface="STSong" panose="02010600040101010101" pitchFamily="2" charset="-122"/>
              </a:rPr>
              <a:t>model input</a:t>
            </a:r>
            <a:endParaRPr lang="en-US" sz="3600" dirty="0">
              <a:solidFill>
                <a:srgbClr val="A19C95"/>
              </a:solidFill>
              <a:latin typeface="STSong" panose="02010600040101010101" pitchFamily="2" charset="-122"/>
              <a:ea typeface="STSong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sz="3600" dirty="0">
                <a:latin typeface="STSong" panose="02010600040101010101" pitchFamily="2" charset="-122"/>
                <a:ea typeface="STSong" panose="02010600040101010101" pitchFamily="2" charset="-122"/>
              </a:rPr>
              <a:t>	3. Attach label (EQ and compressor parameter): </a:t>
            </a:r>
            <a:r>
              <a:rPr lang="en-US" sz="3200" dirty="0">
                <a:solidFill>
                  <a:srgbClr val="A19C95"/>
                </a:solidFill>
                <a:latin typeface="STSong" panose="02010600040101010101" pitchFamily="2" charset="-122"/>
                <a:ea typeface="STSong" panose="02010600040101010101" pitchFamily="2" charset="-122"/>
              </a:rPr>
              <a:t>model output and ground truth</a:t>
            </a:r>
          </a:p>
          <a:p>
            <a:pPr>
              <a:lnSpc>
                <a:spcPct val="150000"/>
              </a:lnSpc>
            </a:pPr>
            <a:r>
              <a:rPr lang="en-US" sz="3600" dirty="0">
                <a:latin typeface="STSong" panose="02010600040101010101" pitchFamily="2" charset="-122"/>
                <a:ea typeface="STSong" panose="02010600040101010101" pitchFamily="2" charset="-122"/>
              </a:rPr>
              <a:t>	4. Model training / inference: </a:t>
            </a:r>
            <a:r>
              <a:rPr lang="en-US" sz="3200" dirty="0">
                <a:solidFill>
                  <a:srgbClr val="A19C95"/>
                </a:solidFill>
                <a:latin typeface="STSong" panose="02010600040101010101" pitchFamily="2" charset="-122"/>
                <a:ea typeface="STSong" panose="02010600040101010101" pitchFamily="2" charset="-122"/>
              </a:rPr>
              <a:t>regression/SVM and classification first, NN if available </a:t>
            </a:r>
          </a:p>
          <a:p>
            <a:pPr>
              <a:lnSpc>
                <a:spcPct val="150000"/>
              </a:lnSpc>
            </a:pPr>
            <a:r>
              <a:rPr lang="en-US" sz="3600" dirty="0">
                <a:latin typeface="STSong" panose="02010600040101010101" pitchFamily="2" charset="-122"/>
                <a:ea typeface="STSong" panose="02010600040101010101" pitchFamily="2" charset="-122"/>
              </a:rPr>
              <a:t>	5. Evaluate tone recognition performance</a:t>
            </a:r>
          </a:p>
          <a:p>
            <a:pPr>
              <a:lnSpc>
                <a:spcPct val="150000"/>
              </a:lnSpc>
            </a:pPr>
            <a:r>
              <a:rPr lang="en-US" sz="3600" dirty="0">
                <a:latin typeface="STSong" panose="02010600040101010101" pitchFamily="2" charset="-122"/>
                <a:ea typeface="STSong" panose="02010600040101010101" pitchFamily="2" charset="-122"/>
              </a:rPr>
              <a:t>	6. Write the JUCE interface</a:t>
            </a:r>
            <a:r>
              <a:rPr lang="en-US" sz="3600" dirty="0">
                <a:solidFill>
                  <a:srgbClr val="A19C95"/>
                </a:solidFill>
                <a:latin typeface="STSong" panose="02010600040101010101" pitchFamily="2" charset="-122"/>
                <a:ea typeface="STSong" panose="02010600040101010101" pitchFamily="2" charset="-122"/>
              </a:rPr>
              <a:t> if available </a:t>
            </a:r>
            <a:endParaRPr lang="en-US" sz="3600" dirty="0">
              <a:latin typeface="STSong" panose="02010600040101010101" pitchFamily="2" charset="-122"/>
              <a:ea typeface="STSong" panose="02010600040101010101" pitchFamily="2" charset="-12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E2D8266-C3EC-958D-7D94-06BE350303C2}"/>
              </a:ext>
            </a:extLst>
          </p:cNvPr>
          <p:cNvSpPr txBox="1"/>
          <p:nvPr/>
        </p:nvSpPr>
        <p:spPr>
          <a:xfrm>
            <a:off x="0" y="1122437"/>
            <a:ext cx="18288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800" b="1" u="sng" dirty="0">
                <a:solidFill>
                  <a:srgbClr val="0E0E0E"/>
                </a:solidFill>
                <a:latin typeface="STSong" panose="02010600040101010101" pitchFamily="2" charset="-122"/>
                <a:ea typeface="STSong" panose="02010600040101010101" pitchFamily="2" charset="-122"/>
              </a:rPr>
              <a:t>VTR System Workflow</a:t>
            </a:r>
          </a:p>
        </p:txBody>
      </p:sp>
    </p:spTree>
    <p:extLst>
      <p:ext uri="{BB962C8B-B14F-4D97-AF65-F5344CB8AC3E}">
        <p14:creationId xmlns:p14="http://schemas.microsoft.com/office/powerpoint/2010/main" val="19629613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1C0351-C70A-F199-4233-087AD034D5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C560DFC-DF64-23C5-3B83-BB08295D51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56" y="1957891"/>
            <a:ext cx="18067087" cy="6371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9726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78E808-4AAB-F8DD-4A6C-D7FB50C5B8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B042D17-5312-C5B2-E5DC-08A1E7197BC6}"/>
              </a:ext>
            </a:extLst>
          </p:cNvPr>
          <p:cNvSpPr txBox="1"/>
          <p:nvPr/>
        </p:nvSpPr>
        <p:spPr>
          <a:xfrm>
            <a:off x="6705600" y="1122437"/>
            <a:ext cx="9144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b="1" dirty="0">
                <a:solidFill>
                  <a:srgbClr val="0E0E0E"/>
                </a:solidFill>
                <a:latin typeface="STSong" panose="02010600040101010101" pitchFamily="2" charset="-122"/>
                <a:ea typeface="STSong" panose="02010600040101010101" pitchFamily="2" charset="-122"/>
              </a:rPr>
              <a:t>MVP Architecture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71EEDE8-E1FD-2D79-600A-67E0528E64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136" y="2781300"/>
            <a:ext cx="16685727" cy="609599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A75C3DB-D9F5-0E92-02CA-2508BF892307}"/>
              </a:ext>
            </a:extLst>
          </p:cNvPr>
          <p:cNvSpPr txBox="1"/>
          <p:nvPr/>
        </p:nvSpPr>
        <p:spPr>
          <a:xfrm>
            <a:off x="6096000" y="1714500"/>
            <a:ext cx="9144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b="1" dirty="0">
                <a:solidFill>
                  <a:schemeClr val="bg1">
                    <a:lumMod val="50000"/>
                  </a:schemeClr>
                </a:solidFill>
                <a:latin typeface="STSong" panose="02010600040101010101" pitchFamily="2" charset="-122"/>
                <a:ea typeface="STSong" panose="02010600040101010101" pitchFamily="2" charset="-122"/>
              </a:rPr>
              <a:t>Create my own dataset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D98405-B6D0-CE1A-2BF8-A180A0C1CC62}"/>
              </a:ext>
            </a:extLst>
          </p:cNvPr>
          <p:cNvSpPr txBox="1"/>
          <p:nvPr/>
        </p:nvSpPr>
        <p:spPr>
          <a:xfrm>
            <a:off x="6716486" y="9080445"/>
            <a:ext cx="501831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b="1" dirty="0">
                <a:solidFill>
                  <a:srgbClr val="0E0E0E"/>
                </a:solidFill>
                <a:latin typeface="STSong" panose="02010600040101010101" pitchFamily="2" charset="-122"/>
                <a:ea typeface="STSong" panose="02010600040101010101" pitchFamily="2" charset="-122"/>
              </a:rPr>
              <a:t>Goal: 500 samples</a:t>
            </a:r>
          </a:p>
        </p:txBody>
      </p:sp>
    </p:spTree>
    <p:extLst>
      <p:ext uri="{BB962C8B-B14F-4D97-AF65-F5344CB8AC3E}">
        <p14:creationId xmlns:p14="http://schemas.microsoft.com/office/powerpoint/2010/main" val="19898143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8AF3EB-2443-00F1-D95C-7D0C0BFA50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8DBC6F4-8DF1-4AF6-2B8E-A1A1A5736A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12" r="55905"/>
          <a:stretch/>
        </p:blipFill>
        <p:spPr>
          <a:xfrm>
            <a:off x="3048000" y="1562100"/>
            <a:ext cx="12192000" cy="814031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9E8718-495D-53CB-0E1D-106649D29EDC}"/>
              </a:ext>
            </a:extLst>
          </p:cNvPr>
          <p:cNvSpPr txBox="1"/>
          <p:nvPr/>
        </p:nvSpPr>
        <p:spPr>
          <a:xfrm>
            <a:off x="-152400" y="731103"/>
            <a:ext cx="18288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800" b="1" u="sng" dirty="0">
                <a:solidFill>
                  <a:srgbClr val="0E0E0E"/>
                </a:solidFill>
                <a:latin typeface="STSong" panose="02010600040101010101" pitchFamily="2" charset="-122"/>
                <a:ea typeface="STSong" panose="02010600040101010101" pitchFamily="2" charset="-122"/>
              </a:rPr>
              <a:t>Progress: Dataset generating</a:t>
            </a:r>
          </a:p>
        </p:txBody>
      </p:sp>
    </p:spTree>
    <p:extLst>
      <p:ext uri="{BB962C8B-B14F-4D97-AF65-F5344CB8AC3E}">
        <p14:creationId xmlns:p14="http://schemas.microsoft.com/office/powerpoint/2010/main" val="14381558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2286" y="0"/>
            <a:ext cx="18283428" cy="10287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FF7693C-0CA6-F791-106C-EDF0557A8A7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3809"/>
          <a:stretch/>
        </p:blipFill>
        <p:spPr>
          <a:xfrm>
            <a:off x="20" y="1923"/>
            <a:ext cx="18287980" cy="1028507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15E9292-73DA-6E97-9B55-A558CB85C6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6743700"/>
            <a:ext cx="4457700" cy="25019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0D2AFAB-EA4F-9DBB-8853-2140866A8F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3800" y="6718300"/>
            <a:ext cx="3632200" cy="255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7286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2286" y="0"/>
            <a:ext cx="18283428" cy="10287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22F88A9-7A8B-1C38-8641-30177126D0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3885" b="904"/>
          <a:stretch/>
        </p:blipFill>
        <p:spPr>
          <a:xfrm>
            <a:off x="20" y="1923"/>
            <a:ext cx="18287980" cy="10285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5125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A3E8D9C-1FBB-1D7B-8C04-83A36B2894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5400" y="2628900"/>
            <a:ext cx="8861245" cy="5461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22EABBC-56C1-58FF-73A7-0FE703319A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355" y="2095500"/>
            <a:ext cx="7772400" cy="5741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4858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548</TotalTime>
  <Words>194</Words>
  <Application>Microsoft Macintosh PowerPoint</Application>
  <PresentationFormat>Custom</PresentationFormat>
  <Paragraphs>25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5" baseType="lpstr">
      <vt:lpstr>Public Sans Bold</vt:lpstr>
      <vt:lpstr>Public Sans</vt:lpstr>
      <vt:lpstr>Aptos</vt:lpstr>
      <vt:lpstr>Libre Baskerville</vt:lpstr>
      <vt:lpstr>Arial</vt:lpstr>
      <vt:lpstr>STSong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Black and Gray Traditional Executive Real Estate Weekly Team Updates Presentation</dc:title>
  <cp:lastModifiedBy>游松澤</cp:lastModifiedBy>
  <cp:revision>47</cp:revision>
  <dcterms:created xsi:type="dcterms:W3CDTF">2006-08-16T00:00:00Z</dcterms:created>
  <dcterms:modified xsi:type="dcterms:W3CDTF">2025-04-23T20:34:16Z</dcterms:modified>
  <dc:identifier>DAGSIRS615U</dc:identifier>
</cp:coreProperties>
</file>